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9" r:id="rId5"/>
    <p:sldId id="265" r:id="rId6"/>
    <p:sldId id="266" r:id="rId7"/>
    <p:sldId id="267" r:id="rId8"/>
    <p:sldId id="263" r:id="rId9"/>
    <p:sldId id="268" r:id="rId10"/>
  </p:sldIdLst>
  <p:sldSz cx="14630400" cy="8229600"/>
  <p:notesSz cx="8229600" cy="14630400"/>
  <p:embeddedFontLst>
    <p:embeddedFont>
      <p:font typeface="Anton" pitchFamily="2" charset="0"/>
      <p:regular r:id="rId12"/>
    </p:embeddedFont>
    <p:embeddedFont>
      <p:font typeface="Fira Sans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FA95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707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ADBFF-FAFA-639B-796C-5FCFB690D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4B8C9A-54EA-9285-ACF3-9D18A4E88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8CCC5D-C6C8-FB9D-05B7-31A2F306C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71876-028F-D90C-BBF6-76491646E0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58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FEDBD-0682-CE75-80E4-C67461D92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A5B59E-7B31-26AA-3610-2284E7E7E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6501B-EEF9-00DD-CD13-3844DE515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08C68-F214-38AA-0363-9AD40F0FEA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30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CFB2-6DCA-34CA-782E-3EFC0C11A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DB08A-3089-02A2-B789-3AB24D103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235A1C-7457-A8E7-1C1D-6356406F2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455F8-3925-8FBE-6818-842D6EDC9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1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4473" y="2127461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kern="0" spc="-67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Father to Son </a:t>
            </a:r>
          </a:p>
          <a:p>
            <a:pPr marL="0" indent="0">
              <a:lnSpc>
                <a:spcPts val="8350"/>
              </a:lnSpc>
              <a:buNone/>
            </a:pPr>
            <a:r>
              <a:rPr lang="en-US" sz="6700" kern="0" spc="-67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			</a:t>
            </a:r>
            <a:r>
              <a:rPr lang="en-US" sz="4000" kern="0" spc="-67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-Elizabeth Jennin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B8F0-8DC5-0837-9EEC-E1A0C0F630E6}"/>
              </a:ext>
            </a:extLst>
          </p:cNvPr>
          <p:cNvSpPr/>
          <p:nvPr/>
        </p:nvSpPr>
        <p:spPr>
          <a:xfrm>
            <a:off x="12377854" y="7538225"/>
            <a:ext cx="2252546" cy="69137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7CE30E0-EE8A-E5D8-C198-A96D2AE08C26}"/>
              </a:ext>
            </a:extLst>
          </p:cNvPr>
          <p:cNvSpPr/>
          <p:nvPr/>
        </p:nvSpPr>
        <p:spPr>
          <a:xfrm>
            <a:off x="6523253" y="5560425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By –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	Prem Swarup Sahoo</a:t>
            </a:r>
          </a:p>
          <a:p>
            <a:pPr marL="0" indent="0" algn="l">
              <a:lnSpc>
                <a:spcPts val="2350"/>
              </a:lnSpc>
              <a:buNone/>
            </a:pPr>
            <a:endParaRPr lang="en-US" sz="2400" kern="0" spc="-19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	Rakesh Behera</a:t>
            </a:r>
          </a:p>
          <a:p>
            <a:pPr marL="0" indent="0" algn="l">
              <a:lnSpc>
                <a:spcPts val="2350"/>
              </a:lnSpc>
              <a:buNone/>
            </a:pPr>
            <a:endParaRPr lang="en-US" sz="2400" kern="0" spc="-19" dirty="0">
              <a:solidFill>
                <a:srgbClr val="E0D6DE"/>
              </a:solidFill>
              <a:latin typeface="Anton" pitchFamily="34" charset="0"/>
              <a:ea typeface="Anton" pitchFamily="34" charset="-122"/>
              <a:cs typeface="Anton" pitchFamily="34" charset="-120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	</a:t>
            </a:r>
            <a:r>
              <a:rPr lang="en-US" sz="2400" kern="0" spc="-19" dirty="0" err="1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Suyash</a:t>
            </a:r>
            <a:r>
              <a:rPr lang="en-US" sz="24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Sahoo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2A5E0E-90F6-0F97-3EE5-BBEC27BC41DA}"/>
              </a:ext>
            </a:extLst>
          </p:cNvPr>
          <p:cNvSpPr txBox="1"/>
          <p:nvPr/>
        </p:nvSpPr>
        <p:spPr>
          <a:xfrm>
            <a:off x="3657600" y="611334"/>
            <a:ext cx="7315200" cy="827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400" b="1" u="sng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About the Author</a:t>
            </a:r>
            <a:endParaRPr lang="en-US" sz="4400" b="1" u="sng" dirty="0"/>
          </a:p>
        </p:txBody>
      </p:sp>
      <p:pic>
        <p:nvPicPr>
          <p:cNvPr id="1026" name="Picture 2" descr="Elizabeth Jennings: The Inward War by ...">
            <a:extLst>
              <a:ext uri="{FF2B5EF4-FFF2-40B4-BE49-F238E27FC236}">
                <a16:creationId xmlns:a16="http://schemas.microsoft.com/office/drawing/2014/main" id="{01AE4A0B-0499-3037-C833-C7A232EC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092" y="2509837"/>
            <a:ext cx="4285416" cy="320992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8CD805D9-4B55-0319-5156-F25518717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48" y="2294336"/>
            <a:ext cx="739326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Elizabeth Jennings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English poet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Born: 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July 18, 1926, Boston, England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Died: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October 26, 2001(aged 75)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Faith, love, loss, and human connections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Notable works</a:t>
            </a: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: “Black-Eyed Susan”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Influence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Catholic upbringing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Recognition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Won prestigious literary awards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Legacy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Known for emotional honesty and universal themes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961802-E566-1823-B531-6FC7DBBBEB68}"/>
              </a:ext>
            </a:extLst>
          </p:cNvPr>
          <p:cNvSpPr/>
          <p:nvPr/>
        </p:nvSpPr>
        <p:spPr>
          <a:xfrm>
            <a:off x="12377854" y="7538225"/>
            <a:ext cx="2252546" cy="69137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549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62701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Theme of the Poem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785980" y="160042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04340" y="1692934"/>
            <a:ext cx="1187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kern="0" spc="-2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88223" y="16004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IN" sz="2000" i="0" dirty="0">
                <a:solidFill>
                  <a:schemeClr val="bg1"/>
                </a:solidFill>
                <a:effectLst/>
                <a:latin typeface="Anton" panose="020F0502020204030204" pitchFamily="2" charset="0"/>
              </a:rPr>
              <a:t>Generational Gap</a:t>
            </a:r>
            <a:endParaRPr lang="en-US" sz="2000" dirty="0">
              <a:solidFill>
                <a:schemeClr val="bg1"/>
              </a:solidFill>
              <a:latin typeface="Anton" panose="020F0502020204030204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43619" y="203394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poem explains the communication breakdown between a father and his adult son. Despite living together, the father feels they're strangers.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785980" y="299166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973979" y="3084180"/>
            <a:ext cx="17930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kern="0" spc="-2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588223" y="299166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24" dirty="0">
                <a:solidFill>
                  <a:schemeClr val="bg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Missed Connection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543619" y="3492212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Arial" panose="020B0604020202020204" pitchFamily="34" charset="0"/>
              </a:rPr>
              <a:t>The father regrets not building a stronger bond when his son was younger. He acknowledges his faults in this.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763678" y="447212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51677" y="4564635"/>
            <a:ext cx="17930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kern="0" spc="-2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65921" y="44721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IN" sz="2000" i="0" dirty="0">
                <a:solidFill>
                  <a:schemeClr val="bg1"/>
                </a:solidFill>
                <a:effectLst/>
                <a:latin typeface="Anton" panose="020F0502020204030204" pitchFamily="2" charset="0"/>
              </a:rPr>
              <a:t>Physical Resemblance, Different Interests</a:t>
            </a:r>
            <a:endParaRPr lang="en-US" sz="2000" dirty="0">
              <a:solidFill>
                <a:schemeClr val="bg1"/>
              </a:solidFill>
              <a:latin typeface="Anton" panose="020F0502020204030204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65921" y="4939094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kern="0" spc="-39" dirty="0">
                <a:solidFill>
                  <a:srgbClr val="E0D6DE"/>
                </a:solidFill>
                <a:latin typeface="Fira Sans" panose="020F0502020204030204" pitchFamily="34" charset="0"/>
                <a:ea typeface="Fira Sans" pitchFamily="34" charset="-122"/>
                <a:cs typeface="Fira Sans" pitchFamily="34" charset="-120"/>
              </a:rPr>
              <a:t>The son looks like the father, but their interests diverge. This creates a barrier to communication.</a:t>
            </a:r>
            <a:endParaRPr lang="en-US" dirty="0">
              <a:latin typeface="Fira Sans" panose="020F0502020204030204" pitchFamily="34" charset="0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237E661C-42BE-D8C6-E084-C6009D9E7153}"/>
              </a:ext>
            </a:extLst>
          </p:cNvPr>
          <p:cNvSpPr/>
          <p:nvPr/>
        </p:nvSpPr>
        <p:spPr>
          <a:xfrm>
            <a:off x="737662" y="591806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3844983F-7E58-2845-17C7-73236063F5EA}"/>
              </a:ext>
            </a:extLst>
          </p:cNvPr>
          <p:cNvSpPr/>
          <p:nvPr/>
        </p:nvSpPr>
        <p:spPr>
          <a:xfrm>
            <a:off x="925661" y="6010573"/>
            <a:ext cx="17930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kern="0" spc="-29" dirty="0">
                <a:solidFill>
                  <a:srgbClr val="E0D6DE"/>
                </a:solidFill>
                <a:latin typeface="Anton" pitchFamily="34" charset="0"/>
              </a:rPr>
              <a:t>4</a:t>
            </a:r>
            <a:endParaRPr lang="en-US" sz="280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DA022632-4E54-EA51-A48E-2B03CB73FCC3}"/>
              </a:ext>
            </a:extLst>
          </p:cNvPr>
          <p:cNvSpPr/>
          <p:nvPr/>
        </p:nvSpPr>
        <p:spPr>
          <a:xfrm>
            <a:off x="1539905" y="591806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IN" sz="2000" i="0" dirty="0">
                <a:solidFill>
                  <a:schemeClr val="bg1"/>
                </a:solidFill>
                <a:effectLst/>
                <a:latin typeface="Anton" panose="020F0502020204030204" pitchFamily="2" charset="0"/>
              </a:rPr>
              <a:t>Yearning for Reconnection</a:t>
            </a:r>
            <a:endParaRPr lang="en-US" sz="2000" dirty="0">
              <a:solidFill>
                <a:schemeClr val="bg1"/>
              </a:solidFill>
              <a:latin typeface="Anton" panose="020F0502020204030204" pitchFamily="2" charset="0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E1A843A3-2B54-EB3E-5D95-4E9AAA2F948A}"/>
              </a:ext>
            </a:extLst>
          </p:cNvPr>
          <p:cNvSpPr/>
          <p:nvPr/>
        </p:nvSpPr>
        <p:spPr>
          <a:xfrm>
            <a:off x="1539905" y="639618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father hopes his son will return to him, like the prodigal son in the Bible story. He longs to reconnect and share experiences.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24181" y="773348"/>
            <a:ext cx="6174819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kern="0" spc="-4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Father's Disconnect</a:t>
            </a:r>
            <a:endParaRPr lang="en-US" sz="4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532E4F-0A0D-583C-D633-18311E1BDDA3}"/>
              </a:ext>
            </a:extLst>
          </p:cNvPr>
          <p:cNvSpPr txBox="1"/>
          <p:nvPr/>
        </p:nvSpPr>
        <p:spPr>
          <a:xfrm>
            <a:off x="5786006" y="2455424"/>
            <a:ext cx="73152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do not understand this child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Though we have lived together now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same house for years. I know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Nothing of him, so try to build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a relationship from how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was when small. Yet have I killed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C7DBE2-1602-C23E-CB46-152BC5EEC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51"/>
            <a:ext cx="4267200" cy="7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2E1F96-A318-DE19-279A-88625738B0BD}"/>
              </a:ext>
            </a:extLst>
          </p:cNvPr>
          <p:cNvSpPr/>
          <p:nvPr/>
        </p:nvSpPr>
        <p:spPr>
          <a:xfrm>
            <a:off x="12377854" y="7538225"/>
            <a:ext cx="2252546" cy="69137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43061-6B3D-84B8-142C-28F118D6D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2F9F261-D5B5-5D77-992C-141CD65800EC}"/>
              </a:ext>
            </a:extLst>
          </p:cNvPr>
          <p:cNvSpPr/>
          <p:nvPr/>
        </p:nvSpPr>
        <p:spPr>
          <a:xfrm>
            <a:off x="7860268" y="876351"/>
            <a:ext cx="6174819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kern="0" spc="-4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Fading Connection</a:t>
            </a:r>
            <a:endParaRPr lang="en-US" sz="4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C3915-DA81-ADD1-3238-28C432713503}"/>
              </a:ext>
            </a:extLst>
          </p:cNvPr>
          <p:cNvSpPr txBox="1"/>
          <p:nvPr/>
        </p:nvSpPr>
        <p:spPr>
          <a:xfrm>
            <a:off x="6240386" y="2266087"/>
            <a:ext cx="73152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seed I spent or sown it where</a:t>
            </a:r>
          </a:p>
          <a:p>
            <a:pPr algn="ctr"/>
            <a:endParaRPr lang="en-IN" sz="24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land is his and none of mine?</a:t>
            </a:r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speak like strangers, there’s no sign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understanding in the air.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child is built to my design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Yet what he loves I cannot share.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9029C-F185-822A-949D-C57FC09B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51513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01B876-3164-1B94-8CB4-FED561EF5199}"/>
              </a:ext>
            </a:extLst>
          </p:cNvPr>
          <p:cNvSpPr/>
          <p:nvPr/>
        </p:nvSpPr>
        <p:spPr>
          <a:xfrm>
            <a:off x="12377854" y="7538225"/>
            <a:ext cx="2252546" cy="69137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49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74982-F590-739D-FBBA-E38440890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C82EF10-638D-DBB4-A5FA-A59985298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C225FAC-1D45-FA90-9328-FED64627A52A}"/>
              </a:ext>
            </a:extLst>
          </p:cNvPr>
          <p:cNvSpPr/>
          <p:nvPr/>
        </p:nvSpPr>
        <p:spPr>
          <a:xfrm>
            <a:off x="7621191" y="744208"/>
            <a:ext cx="6174819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kern="0" spc="-4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Wishing for a Reunion</a:t>
            </a:r>
            <a:endParaRPr lang="en-US" sz="4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3A12C-B17C-4061-FF2C-54569DBEC441}"/>
              </a:ext>
            </a:extLst>
          </p:cNvPr>
          <p:cNvSpPr txBox="1"/>
          <p:nvPr/>
        </p:nvSpPr>
        <p:spPr>
          <a:xfrm>
            <a:off x="6515100" y="2403247"/>
            <a:ext cx="73152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Silence surrounds us. I would have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Him prodigal, returning to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 father’s house, the home he knew,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Rather than see him make and move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 world. I would forgive him too,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Shaping from sorrow a new love.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765309-6139-A102-CF37-A910058D8F2D}"/>
              </a:ext>
            </a:extLst>
          </p:cNvPr>
          <p:cNvSpPr/>
          <p:nvPr/>
        </p:nvSpPr>
        <p:spPr>
          <a:xfrm>
            <a:off x="12377854" y="7538225"/>
            <a:ext cx="2252546" cy="69137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7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84EE2-F671-CDDF-6F96-DC4ABDCCA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E4562E5-9EB1-9BB2-1D0B-7200C50FAC87}"/>
              </a:ext>
            </a:extLst>
          </p:cNvPr>
          <p:cNvSpPr/>
          <p:nvPr/>
        </p:nvSpPr>
        <p:spPr>
          <a:xfrm>
            <a:off x="7221498" y="740926"/>
            <a:ext cx="6174819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kern="0" spc="-4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Search for Forgiveness</a:t>
            </a:r>
            <a:endParaRPr lang="en-US" sz="4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170E1-EE4B-C274-7A49-3AF9F6B0998D}"/>
              </a:ext>
            </a:extLst>
          </p:cNvPr>
          <p:cNvSpPr txBox="1"/>
          <p:nvPr/>
        </p:nvSpPr>
        <p:spPr>
          <a:xfrm>
            <a:off x="6537960" y="2368957"/>
            <a:ext cx="73152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Father and son, we both must live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same globe and the same land,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speaks: I cannot understand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Myself, why anger grows from grief.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each put out an empty hand,</a:t>
            </a:r>
          </a:p>
          <a:p>
            <a:pPr algn="ctr"/>
            <a:b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Longing for something to forgive.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51" y="0"/>
            <a:ext cx="5486400" cy="822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FE1684-59BF-62A2-9563-1A1F76C7A673}"/>
              </a:ext>
            </a:extLst>
          </p:cNvPr>
          <p:cNvSpPr/>
          <p:nvPr/>
        </p:nvSpPr>
        <p:spPr>
          <a:xfrm>
            <a:off x="12377854" y="7538225"/>
            <a:ext cx="2252546" cy="69137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5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889" y="425371"/>
            <a:ext cx="4817745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kern="0" spc="-38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Literary Devices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889" y="1260677"/>
            <a:ext cx="481727" cy="4817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889" y="1935047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Simile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889" y="2351646"/>
            <a:ext cx="77950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Compare two things using like or as.    1 – We Speak LIKE Strangers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889" y="2992742"/>
            <a:ext cx="481727" cy="4817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889" y="3667112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Alliteration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889" y="4083711"/>
            <a:ext cx="77950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</a:rPr>
              <a:t>Occurrence of the same letter or sound.  1 – The </a:t>
            </a:r>
            <a:r>
              <a:rPr lang="en-US" sz="1500" b="1" kern="0" spc="-30" dirty="0">
                <a:solidFill>
                  <a:schemeClr val="accent4"/>
                </a:solidFill>
                <a:latin typeface="Fira Sans" pitchFamily="34" charset="0"/>
              </a:rPr>
              <a:t>s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</a:rPr>
              <a:t>eed I </a:t>
            </a:r>
            <a:r>
              <a:rPr lang="en-US" sz="1500" b="1" kern="0" spc="-30" dirty="0">
                <a:solidFill>
                  <a:schemeClr val="accent4"/>
                </a:solidFill>
                <a:latin typeface="Fira Sans" pitchFamily="34" charset="0"/>
              </a:rPr>
              <a:t>s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</a:rPr>
              <a:t>pent or </a:t>
            </a:r>
            <a:r>
              <a:rPr lang="en-US" sz="1500" b="1" kern="0" spc="-30" dirty="0">
                <a:solidFill>
                  <a:schemeClr val="accent4"/>
                </a:solidFill>
                <a:latin typeface="Fira Sans" pitchFamily="34" charset="0"/>
              </a:rPr>
              <a:t>s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</a:rPr>
              <a:t>hown it where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</a:rPr>
              <a:t>			      2 – </a:t>
            </a:r>
            <a:r>
              <a:rPr lang="en-US" sz="1500" b="1" kern="0" spc="-30" dirty="0">
                <a:solidFill>
                  <a:schemeClr val="accent4"/>
                </a:solidFill>
                <a:latin typeface="Fira Sans" pitchFamily="34" charset="0"/>
              </a:rPr>
              <a:t>S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</a:rPr>
              <a:t>ilence </a:t>
            </a:r>
            <a:r>
              <a:rPr lang="en-US" sz="1500" b="1" kern="0" spc="-30" dirty="0">
                <a:solidFill>
                  <a:schemeClr val="accent4"/>
                </a:solidFill>
                <a:latin typeface="Fira Sans" pitchFamily="34" charset="0"/>
              </a:rPr>
              <a:t>S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</a:rPr>
              <a:t>urrounds us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</a:rPr>
              <a:t>			      3 – The </a:t>
            </a:r>
            <a:r>
              <a:rPr lang="en-US" sz="1500" b="1" kern="0" spc="-30" dirty="0">
                <a:solidFill>
                  <a:schemeClr val="accent4"/>
                </a:solidFill>
                <a:latin typeface="Fira Sans" pitchFamily="34" charset="0"/>
              </a:rPr>
              <a:t>H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</a:rPr>
              <a:t>ome </a:t>
            </a:r>
            <a:r>
              <a:rPr lang="en-US" sz="1500" b="1" kern="0" spc="-30" dirty="0">
                <a:solidFill>
                  <a:schemeClr val="accent4"/>
                </a:solidFill>
                <a:latin typeface="Fira Sans" pitchFamily="34" charset="0"/>
              </a:rPr>
              <a:t>H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</a:rPr>
              <a:t>e knew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</a:rPr>
              <a:t>			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889" y="5022031"/>
            <a:ext cx="481727" cy="4817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889" y="5696401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Metaphor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889" y="6113000"/>
            <a:ext cx="779502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indirect comparison of two qualities. 1 - </a:t>
            </a:r>
            <a:r>
              <a:rPr lang="en-IN" sz="16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seed I spent or sown it where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84E318-0F1E-76A0-7DA1-EFF2DB590846}"/>
              </a:ext>
            </a:extLst>
          </p:cNvPr>
          <p:cNvSpPr/>
          <p:nvPr/>
        </p:nvSpPr>
        <p:spPr>
          <a:xfrm>
            <a:off x="12377854" y="7538225"/>
            <a:ext cx="2252546" cy="69137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1F9D87E0-F3F8-D5EC-AD0D-F4DF96932194}"/>
              </a:ext>
            </a:extLst>
          </p:cNvPr>
          <p:cNvSpPr/>
          <p:nvPr/>
        </p:nvSpPr>
        <p:spPr>
          <a:xfrm>
            <a:off x="6123720" y="6841256"/>
            <a:ext cx="24088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19" dirty="0" err="1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Enjabment</a:t>
            </a:r>
            <a:endParaRPr lang="en-US" sz="185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EC1320C2-1293-7CC4-B081-80B4A747D4C9}"/>
              </a:ext>
            </a:extLst>
          </p:cNvPr>
          <p:cNvSpPr/>
          <p:nvPr/>
        </p:nvSpPr>
        <p:spPr>
          <a:xfrm>
            <a:off x="6123720" y="7257854"/>
            <a:ext cx="7795022" cy="880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practice of running lines of poetry from one line to the next line without using any kind of </a:t>
            </a:r>
          </a:p>
          <a:p>
            <a:pPr>
              <a:lnSpc>
                <a:spcPts val="2400"/>
              </a:lnSpc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punctuation to </a:t>
            </a:r>
            <a:r>
              <a:rPr lang="en-US" sz="1500" kern="0" spc="-30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indicte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 stop.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C6545-906C-CD88-0AB6-1D5ADA6E1AB7}"/>
              </a:ext>
            </a:extLst>
          </p:cNvPr>
          <p:cNvSpPr/>
          <p:nvPr/>
        </p:nvSpPr>
        <p:spPr>
          <a:xfrm>
            <a:off x="12377854" y="7538225"/>
            <a:ext cx="2252546" cy="69137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AA44B-5E19-7F4A-77BE-3B22CA922CE0}"/>
              </a:ext>
            </a:extLst>
          </p:cNvPr>
          <p:cNvSpPr txBox="1"/>
          <p:nvPr/>
        </p:nvSpPr>
        <p:spPr>
          <a:xfrm>
            <a:off x="5669350" y="4729442"/>
            <a:ext cx="7315200" cy="920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750"/>
              </a:lnSpc>
              <a:buNone/>
            </a:pPr>
            <a:r>
              <a:rPr lang="en-US" sz="7200" kern="0" spc="-46" dirty="0">
                <a:solidFill>
                  <a:srgbClr val="FA95AF"/>
                </a:solidFill>
                <a:latin typeface="Anton" pitchFamily="34" charset="0"/>
              </a:rPr>
              <a:t>thank you</a:t>
            </a:r>
            <a:endParaRPr lang="en-US" sz="72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DB3FA2A-6C5F-20D1-7E2F-38CC1D8A1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87" y="2958188"/>
            <a:ext cx="958417" cy="9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72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518</Words>
  <Application>Microsoft Office PowerPoint</Application>
  <PresentationFormat>Custom</PresentationFormat>
  <Paragraphs>87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Anton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siladitya-pati@outlook.com</cp:lastModifiedBy>
  <cp:revision>6</cp:revision>
  <dcterms:created xsi:type="dcterms:W3CDTF">2024-11-10T15:46:41Z</dcterms:created>
  <dcterms:modified xsi:type="dcterms:W3CDTF">2024-11-12T21:14:42Z</dcterms:modified>
</cp:coreProperties>
</file>